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73" r:id="rId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80" autoAdjust="0"/>
    <p:restoredTop sz="95228" autoAdjust="0"/>
  </p:normalViewPr>
  <p:slideViewPr>
    <p:cSldViewPr>
      <p:cViewPr>
        <p:scale>
          <a:sx n="50" d="100"/>
          <a:sy n="50" d="100"/>
        </p:scale>
        <p:origin x="-3666" y="-390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1566E556-647C-4606-B917-4BE833F82A6F}" type="datetimeFigureOut">
              <a:rPr lang="zh-CN" altLang="en-US"/>
              <a:pPr>
                <a:defRPr/>
              </a:pPr>
              <a:t>2015/9/14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08D0BFE8-0B1B-48D1-8B44-AFF1466F24E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78806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B0EDE9-A13C-4E07-A763-3CD3975EA13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80167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91A64-7A68-42C4-BBBE-C88F97EBEA3D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68322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78AAD9-35A7-4049-B3CE-4C8F1F6888FB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70355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C341F9-363D-4CCC-A894-3EFC418BDEF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3927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0C1A76-1416-4F51-BFE8-3EFEA72C45F5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466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D08230-EC27-4182-AA0E-0BEF236B5450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1392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F2A10-BA26-49A6-833F-D17E577EAACC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6995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6F62EB-7571-47B7-9A23-AFE7FBE87A0E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06647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D371F9-6259-4C5A-8F39-8E484037BDD2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4953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263EB3-2EF3-430F-9F98-B950F9ACE421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5538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96029F-3EA4-43BC-BB6E-31D302A8A6E4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16871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C7F29AE7-4A67-4715-8AB2-F1F74229E86A}" type="slidenum">
              <a:rPr lang="zh-CN" altLang="zh-CN"/>
              <a:pPr>
                <a:defRPr/>
              </a:pPr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png"/><Relationship Id="rId117" Type="http://schemas.openxmlformats.org/officeDocument/2006/relationships/image" Target="../media/image116.png"/><Relationship Id="rId21" Type="http://schemas.openxmlformats.org/officeDocument/2006/relationships/image" Target="../media/image20.png"/><Relationship Id="rId42" Type="http://schemas.openxmlformats.org/officeDocument/2006/relationships/image" Target="../media/image41.png"/><Relationship Id="rId47" Type="http://schemas.openxmlformats.org/officeDocument/2006/relationships/image" Target="../media/image46.png"/><Relationship Id="rId63" Type="http://schemas.openxmlformats.org/officeDocument/2006/relationships/image" Target="../media/image62.png"/><Relationship Id="rId68" Type="http://schemas.openxmlformats.org/officeDocument/2006/relationships/image" Target="../media/image67.png"/><Relationship Id="rId84" Type="http://schemas.openxmlformats.org/officeDocument/2006/relationships/image" Target="../media/image83.png"/><Relationship Id="rId89" Type="http://schemas.openxmlformats.org/officeDocument/2006/relationships/image" Target="../media/image88.png"/><Relationship Id="rId112" Type="http://schemas.openxmlformats.org/officeDocument/2006/relationships/image" Target="../media/image111.png"/><Relationship Id="rId16" Type="http://schemas.openxmlformats.org/officeDocument/2006/relationships/image" Target="../media/image15.png"/><Relationship Id="rId107" Type="http://schemas.openxmlformats.org/officeDocument/2006/relationships/image" Target="../media/image106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37" Type="http://schemas.openxmlformats.org/officeDocument/2006/relationships/image" Target="../media/image36.png"/><Relationship Id="rId40" Type="http://schemas.openxmlformats.org/officeDocument/2006/relationships/image" Target="../media/image39.png"/><Relationship Id="rId45" Type="http://schemas.openxmlformats.org/officeDocument/2006/relationships/image" Target="../media/image44.png"/><Relationship Id="rId53" Type="http://schemas.openxmlformats.org/officeDocument/2006/relationships/image" Target="../media/image52.png"/><Relationship Id="rId58" Type="http://schemas.openxmlformats.org/officeDocument/2006/relationships/image" Target="../media/image57.png"/><Relationship Id="rId66" Type="http://schemas.openxmlformats.org/officeDocument/2006/relationships/image" Target="../media/image65.png"/><Relationship Id="rId74" Type="http://schemas.openxmlformats.org/officeDocument/2006/relationships/image" Target="../media/image73.png"/><Relationship Id="rId79" Type="http://schemas.openxmlformats.org/officeDocument/2006/relationships/image" Target="../media/image78.png"/><Relationship Id="rId87" Type="http://schemas.openxmlformats.org/officeDocument/2006/relationships/image" Target="../media/image86.png"/><Relationship Id="rId102" Type="http://schemas.openxmlformats.org/officeDocument/2006/relationships/image" Target="../media/image101.png"/><Relationship Id="rId110" Type="http://schemas.openxmlformats.org/officeDocument/2006/relationships/image" Target="../media/image109.png"/><Relationship Id="rId115" Type="http://schemas.openxmlformats.org/officeDocument/2006/relationships/image" Target="../media/image114.png"/><Relationship Id="rId5" Type="http://schemas.openxmlformats.org/officeDocument/2006/relationships/image" Target="../media/image4.png"/><Relationship Id="rId61" Type="http://schemas.openxmlformats.org/officeDocument/2006/relationships/image" Target="../media/image60.png"/><Relationship Id="rId82" Type="http://schemas.openxmlformats.org/officeDocument/2006/relationships/image" Target="../media/image81.png"/><Relationship Id="rId90" Type="http://schemas.openxmlformats.org/officeDocument/2006/relationships/image" Target="../media/image89.png"/><Relationship Id="rId95" Type="http://schemas.openxmlformats.org/officeDocument/2006/relationships/image" Target="../media/image94.png"/><Relationship Id="rId19" Type="http://schemas.openxmlformats.org/officeDocument/2006/relationships/image" Target="../media/image1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png"/><Relationship Id="rId35" Type="http://schemas.openxmlformats.org/officeDocument/2006/relationships/image" Target="../media/image34.png"/><Relationship Id="rId43" Type="http://schemas.openxmlformats.org/officeDocument/2006/relationships/image" Target="../media/image42.png"/><Relationship Id="rId48" Type="http://schemas.openxmlformats.org/officeDocument/2006/relationships/image" Target="../media/image47.png"/><Relationship Id="rId56" Type="http://schemas.openxmlformats.org/officeDocument/2006/relationships/image" Target="../media/image55.png"/><Relationship Id="rId64" Type="http://schemas.openxmlformats.org/officeDocument/2006/relationships/image" Target="../media/image63.png"/><Relationship Id="rId69" Type="http://schemas.openxmlformats.org/officeDocument/2006/relationships/image" Target="../media/image68.png"/><Relationship Id="rId77" Type="http://schemas.openxmlformats.org/officeDocument/2006/relationships/image" Target="../media/image76.png"/><Relationship Id="rId100" Type="http://schemas.openxmlformats.org/officeDocument/2006/relationships/image" Target="../media/image99.png"/><Relationship Id="rId105" Type="http://schemas.openxmlformats.org/officeDocument/2006/relationships/image" Target="../media/image104.png"/><Relationship Id="rId113" Type="http://schemas.openxmlformats.org/officeDocument/2006/relationships/image" Target="../media/image112.png"/><Relationship Id="rId118" Type="http://schemas.openxmlformats.org/officeDocument/2006/relationships/image" Target="../media/image117.png"/><Relationship Id="rId8" Type="http://schemas.openxmlformats.org/officeDocument/2006/relationships/image" Target="../media/image7.png"/><Relationship Id="rId51" Type="http://schemas.openxmlformats.org/officeDocument/2006/relationships/image" Target="../media/image50.png"/><Relationship Id="rId72" Type="http://schemas.openxmlformats.org/officeDocument/2006/relationships/image" Target="../media/image71.png"/><Relationship Id="rId80" Type="http://schemas.openxmlformats.org/officeDocument/2006/relationships/image" Target="../media/image79.png"/><Relationship Id="rId85" Type="http://schemas.openxmlformats.org/officeDocument/2006/relationships/image" Target="../media/image84.png"/><Relationship Id="rId93" Type="http://schemas.openxmlformats.org/officeDocument/2006/relationships/image" Target="../media/image92.png"/><Relationship Id="rId98" Type="http://schemas.openxmlformats.org/officeDocument/2006/relationships/image" Target="../media/image97.png"/><Relationship Id="rId3" Type="http://schemas.openxmlformats.org/officeDocument/2006/relationships/image" Target="../media/image2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33" Type="http://schemas.openxmlformats.org/officeDocument/2006/relationships/image" Target="../media/image32.png"/><Relationship Id="rId38" Type="http://schemas.openxmlformats.org/officeDocument/2006/relationships/image" Target="../media/image37.png"/><Relationship Id="rId46" Type="http://schemas.openxmlformats.org/officeDocument/2006/relationships/image" Target="../media/image45.png"/><Relationship Id="rId59" Type="http://schemas.openxmlformats.org/officeDocument/2006/relationships/image" Target="../media/image58.png"/><Relationship Id="rId67" Type="http://schemas.openxmlformats.org/officeDocument/2006/relationships/image" Target="../media/image66.png"/><Relationship Id="rId103" Type="http://schemas.openxmlformats.org/officeDocument/2006/relationships/image" Target="../media/image102.png"/><Relationship Id="rId108" Type="http://schemas.openxmlformats.org/officeDocument/2006/relationships/image" Target="../media/image107.png"/><Relationship Id="rId116" Type="http://schemas.openxmlformats.org/officeDocument/2006/relationships/image" Target="../media/image115.png"/><Relationship Id="rId20" Type="http://schemas.openxmlformats.org/officeDocument/2006/relationships/image" Target="../media/image19.png"/><Relationship Id="rId41" Type="http://schemas.openxmlformats.org/officeDocument/2006/relationships/image" Target="../media/image40.png"/><Relationship Id="rId54" Type="http://schemas.openxmlformats.org/officeDocument/2006/relationships/image" Target="../media/image53.png"/><Relationship Id="rId62" Type="http://schemas.openxmlformats.org/officeDocument/2006/relationships/image" Target="../media/image61.png"/><Relationship Id="rId70" Type="http://schemas.openxmlformats.org/officeDocument/2006/relationships/image" Target="../media/image69.png"/><Relationship Id="rId75" Type="http://schemas.openxmlformats.org/officeDocument/2006/relationships/image" Target="../media/image74.png"/><Relationship Id="rId83" Type="http://schemas.openxmlformats.org/officeDocument/2006/relationships/image" Target="../media/image82.png"/><Relationship Id="rId88" Type="http://schemas.openxmlformats.org/officeDocument/2006/relationships/image" Target="../media/image87.png"/><Relationship Id="rId91" Type="http://schemas.openxmlformats.org/officeDocument/2006/relationships/image" Target="../media/image90.png"/><Relationship Id="rId96" Type="http://schemas.openxmlformats.org/officeDocument/2006/relationships/image" Target="../media/image95.png"/><Relationship Id="rId111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36" Type="http://schemas.openxmlformats.org/officeDocument/2006/relationships/image" Target="../media/image35.png"/><Relationship Id="rId49" Type="http://schemas.openxmlformats.org/officeDocument/2006/relationships/image" Target="../media/image48.png"/><Relationship Id="rId57" Type="http://schemas.openxmlformats.org/officeDocument/2006/relationships/image" Target="../media/image56.png"/><Relationship Id="rId106" Type="http://schemas.openxmlformats.org/officeDocument/2006/relationships/image" Target="../media/image105.png"/><Relationship Id="rId114" Type="http://schemas.openxmlformats.org/officeDocument/2006/relationships/image" Target="../media/image113.png"/><Relationship Id="rId119" Type="http://schemas.openxmlformats.org/officeDocument/2006/relationships/image" Target="../media/image118.png"/><Relationship Id="rId10" Type="http://schemas.openxmlformats.org/officeDocument/2006/relationships/image" Target="../media/image9.png"/><Relationship Id="rId31" Type="http://schemas.openxmlformats.org/officeDocument/2006/relationships/image" Target="../media/image30.png"/><Relationship Id="rId44" Type="http://schemas.openxmlformats.org/officeDocument/2006/relationships/image" Target="../media/image43.png"/><Relationship Id="rId52" Type="http://schemas.openxmlformats.org/officeDocument/2006/relationships/image" Target="../media/image51.png"/><Relationship Id="rId60" Type="http://schemas.openxmlformats.org/officeDocument/2006/relationships/image" Target="../media/image59.png"/><Relationship Id="rId65" Type="http://schemas.openxmlformats.org/officeDocument/2006/relationships/image" Target="../media/image64.png"/><Relationship Id="rId73" Type="http://schemas.openxmlformats.org/officeDocument/2006/relationships/image" Target="../media/image72.png"/><Relationship Id="rId78" Type="http://schemas.openxmlformats.org/officeDocument/2006/relationships/image" Target="../media/image77.png"/><Relationship Id="rId81" Type="http://schemas.openxmlformats.org/officeDocument/2006/relationships/image" Target="../media/image80.png"/><Relationship Id="rId86" Type="http://schemas.openxmlformats.org/officeDocument/2006/relationships/image" Target="../media/image85.png"/><Relationship Id="rId94" Type="http://schemas.openxmlformats.org/officeDocument/2006/relationships/image" Target="../media/image93.png"/><Relationship Id="rId99" Type="http://schemas.openxmlformats.org/officeDocument/2006/relationships/image" Target="../media/image98.png"/><Relationship Id="rId101" Type="http://schemas.openxmlformats.org/officeDocument/2006/relationships/image" Target="../media/image100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9" Type="http://schemas.openxmlformats.org/officeDocument/2006/relationships/image" Target="../media/image38.png"/><Relationship Id="rId109" Type="http://schemas.openxmlformats.org/officeDocument/2006/relationships/image" Target="../media/image108.png"/><Relationship Id="rId34" Type="http://schemas.openxmlformats.org/officeDocument/2006/relationships/image" Target="../media/image33.png"/><Relationship Id="rId50" Type="http://schemas.openxmlformats.org/officeDocument/2006/relationships/image" Target="../media/image49.png"/><Relationship Id="rId55" Type="http://schemas.openxmlformats.org/officeDocument/2006/relationships/image" Target="../media/image54.png"/><Relationship Id="rId76" Type="http://schemas.openxmlformats.org/officeDocument/2006/relationships/image" Target="../media/image75.png"/><Relationship Id="rId97" Type="http://schemas.openxmlformats.org/officeDocument/2006/relationships/image" Target="../media/image96.png"/><Relationship Id="rId104" Type="http://schemas.openxmlformats.org/officeDocument/2006/relationships/image" Target="../media/image103.png"/><Relationship Id="rId120" Type="http://schemas.openxmlformats.org/officeDocument/2006/relationships/image" Target="../media/image119.png"/><Relationship Id="rId7" Type="http://schemas.openxmlformats.org/officeDocument/2006/relationships/image" Target="../media/image6.png"/><Relationship Id="rId71" Type="http://schemas.openxmlformats.org/officeDocument/2006/relationships/image" Target="../media/image70.png"/><Relationship Id="rId92" Type="http://schemas.openxmlformats.org/officeDocument/2006/relationships/image" Target="../media/image91.png"/><Relationship Id="rId2" Type="http://schemas.openxmlformats.org/officeDocument/2006/relationships/image" Target="../media/image1.png"/><Relationship Id="rId2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TextBox 72"/>
          <p:cNvSpPr txBox="1">
            <a:spLocks noChangeArrowheads="1"/>
          </p:cNvSpPr>
          <p:nvPr/>
        </p:nvSpPr>
        <p:spPr bwMode="auto">
          <a:xfrm>
            <a:off x="8748464" y="-11980712"/>
            <a:ext cx="56165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6000" b="1" dirty="0"/>
              <a:t>Crossing Fiber</a:t>
            </a:r>
            <a:endParaRPr lang="zh-CN" altLang="en-US" sz="6000" b="1" dirty="0"/>
          </a:p>
        </p:txBody>
      </p:sp>
      <p:sp>
        <p:nvSpPr>
          <p:cNvPr id="2086" name="TextBox 72"/>
          <p:cNvSpPr txBox="1">
            <a:spLocks noChangeArrowheads="1"/>
          </p:cNvSpPr>
          <p:nvPr/>
        </p:nvSpPr>
        <p:spPr bwMode="auto">
          <a:xfrm>
            <a:off x="-2628800" y="-11980712"/>
            <a:ext cx="49117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6000" b="1" dirty="0"/>
              <a:t>Single Fiber</a:t>
            </a:r>
            <a:endParaRPr lang="zh-CN" altLang="en-US" sz="6000" b="1" dirty="0"/>
          </a:p>
        </p:txBody>
      </p:sp>
      <p:sp>
        <p:nvSpPr>
          <p:cNvPr id="2074" name="TextBox 72"/>
          <p:cNvSpPr txBox="1">
            <a:spLocks noChangeArrowheads="1"/>
          </p:cNvSpPr>
          <p:nvPr/>
        </p:nvSpPr>
        <p:spPr bwMode="auto">
          <a:xfrm>
            <a:off x="242679" y="-10468544"/>
            <a:ext cx="1081767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/>
              <a:t>DSI-11 Ex Vivo (</a:t>
            </a:r>
            <a:r>
              <a:rPr lang="en-US" altLang="zh-CN" sz="5400" b="1" dirty="0" err="1" smtClean="0"/>
              <a:t>G</a:t>
            </a:r>
            <a:r>
              <a:rPr lang="en-US" altLang="zh-CN" sz="5400" b="1" baseline="-25000" dirty="0" err="1" smtClean="0"/>
              <a:t>max</a:t>
            </a:r>
            <a:r>
              <a:rPr lang="en-US" altLang="zh-CN" sz="5400" b="1" dirty="0" smtClean="0"/>
              <a:t>=252mT/m</a:t>
            </a:r>
            <a:r>
              <a:rPr lang="en-US" altLang="zh-CN" sz="5400" b="1" dirty="0"/>
              <a:t>)</a:t>
            </a:r>
          </a:p>
        </p:txBody>
      </p:sp>
      <p:sp>
        <p:nvSpPr>
          <p:cNvPr id="2087" name="TextBox 72"/>
          <p:cNvSpPr txBox="1">
            <a:spLocks noChangeArrowheads="1"/>
          </p:cNvSpPr>
          <p:nvPr/>
        </p:nvSpPr>
        <p:spPr bwMode="auto">
          <a:xfrm>
            <a:off x="-5158072" y="-11043873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</a:t>
            </a:r>
            <a:endParaRPr lang="zh-CN" altLang="en-US" sz="4800"/>
          </a:p>
        </p:txBody>
      </p:sp>
      <p:sp>
        <p:nvSpPr>
          <p:cNvPr id="2088" name="TextBox 72"/>
          <p:cNvSpPr txBox="1">
            <a:spLocks noChangeArrowheads="1"/>
          </p:cNvSpPr>
          <p:nvPr/>
        </p:nvSpPr>
        <p:spPr bwMode="auto">
          <a:xfrm>
            <a:off x="6314294" y="-11043873"/>
            <a:ext cx="17192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PDF</a:t>
            </a:r>
            <a:endParaRPr lang="zh-CN" altLang="en-US" sz="4800" dirty="0"/>
          </a:p>
        </p:txBody>
      </p:sp>
      <p:sp>
        <p:nvSpPr>
          <p:cNvPr id="2089" name="TextBox 72"/>
          <p:cNvSpPr txBox="1">
            <a:spLocks noChangeArrowheads="1"/>
          </p:cNvSpPr>
          <p:nvPr/>
        </p:nvSpPr>
        <p:spPr bwMode="auto">
          <a:xfrm>
            <a:off x="490253" y="-11043873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ODF</a:t>
            </a:r>
            <a:endParaRPr lang="zh-CN" altLang="en-US" sz="4800" dirty="0"/>
          </a:p>
        </p:txBody>
      </p:sp>
      <p:sp>
        <p:nvSpPr>
          <p:cNvPr id="2090" name="TextBox 72"/>
          <p:cNvSpPr txBox="1">
            <a:spLocks noChangeArrowheads="1"/>
          </p:cNvSpPr>
          <p:nvPr/>
        </p:nvSpPr>
        <p:spPr bwMode="auto">
          <a:xfrm>
            <a:off x="11814981" y="-11043873"/>
            <a:ext cx="171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ODF</a:t>
            </a:r>
            <a:endParaRPr lang="zh-CN" altLang="en-US" sz="4800"/>
          </a:p>
        </p:txBody>
      </p:sp>
      <p:sp>
        <p:nvSpPr>
          <p:cNvPr id="2091" name="TextBox 72"/>
          <p:cNvSpPr txBox="1">
            <a:spLocks noChangeArrowheads="1"/>
          </p:cNvSpPr>
          <p:nvPr/>
        </p:nvSpPr>
        <p:spPr bwMode="auto">
          <a:xfrm>
            <a:off x="-2357722" y="-11043873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/>
              <a:t>PDF∙r</a:t>
            </a:r>
            <a:r>
              <a:rPr lang="en-US" altLang="zh-CN" sz="4800" baseline="30000" dirty="0"/>
              <a:t>2</a:t>
            </a:r>
            <a:endParaRPr lang="zh-CN" altLang="en-US" sz="4800" baseline="30000" dirty="0"/>
          </a:p>
        </p:txBody>
      </p:sp>
      <p:sp>
        <p:nvSpPr>
          <p:cNvPr id="2092" name="TextBox 72"/>
          <p:cNvSpPr txBox="1">
            <a:spLocks noChangeArrowheads="1"/>
          </p:cNvSpPr>
          <p:nvPr/>
        </p:nvSpPr>
        <p:spPr bwMode="auto">
          <a:xfrm>
            <a:off x="8820956" y="-11043873"/>
            <a:ext cx="22304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/>
              <a:t>PDF∙r</a:t>
            </a:r>
            <a:r>
              <a:rPr lang="en-US" altLang="zh-CN" sz="4800" baseline="30000"/>
              <a:t>2</a:t>
            </a:r>
            <a:endParaRPr lang="zh-CN" altLang="en-US" sz="4800" baseline="30000"/>
          </a:p>
        </p:txBody>
      </p:sp>
      <p:sp>
        <p:nvSpPr>
          <p:cNvPr id="74" name="TextBox 72"/>
          <p:cNvSpPr txBox="1">
            <a:spLocks noChangeArrowheads="1"/>
          </p:cNvSpPr>
          <p:nvPr/>
        </p:nvSpPr>
        <p:spPr bwMode="auto">
          <a:xfrm>
            <a:off x="2359608" y="-11044608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grpSp>
        <p:nvGrpSpPr>
          <p:cNvPr id="2" name="组合 1"/>
          <p:cNvGrpSpPr/>
          <p:nvPr/>
        </p:nvGrpSpPr>
        <p:grpSpPr>
          <a:xfrm>
            <a:off x="-6713400" y="-9474200"/>
            <a:ext cx="24914767" cy="13962063"/>
            <a:chOff x="-6713400" y="-9474200"/>
            <a:chExt cx="24914767" cy="13962063"/>
          </a:xfrm>
        </p:grpSpPr>
        <p:sp>
          <p:nvSpPr>
            <p:cNvPr id="5" name="矩形 4"/>
            <p:cNvSpPr/>
            <p:nvPr/>
          </p:nvSpPr>
          <p:spPr bwMode="auto">
            <a:xfrm>
              <a:off x="-71722" y="-6665913"/>
              <a:ext cx="2743200" cy="2743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-71722" y="-3857625"/>
              <a:ext cx="2743200" cy="2743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-71722" y="-1049338"/>
              <a:ext cx="2743200" cy="274320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-71722" y="-9474200"/>
              <a:ext cx="2743200" cy="2743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11364131" y="-1049338"/>
              <a:ext cx="2743200" cy="274320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11364131" y="-6665913"/>
              <a:ext cx="2743200" cy="2743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11364131" y="-3857625"/>
              <a:ext cx="2743200" cy="27432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11364131" y="-9472613"/>
              <a:ext cx="2743200" cy="274161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075" name="TextBox 72"/>
            <p:cNvSpPr txBox="1">
              <a:spLocks noChangeArrowheads="1"/>
            </p:cNvSpPr>
            <p:nvPr/>
          </p:nvSpPr>
          <p:spPr bwMode="auto">
            <a:xfrm>
              <a:off x="-6713400" y="-8452320"/>
              <a:ext cx="111601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5400" b="1" dirty="0" smtClean="0"/>
                <a:t>i</a:t>
              </a:r>
              <a:endParaRPr lang="zh-CN" altLang="en-US" sz="5400" b="1" dirty="0"/>
            </a:p>
          </p:txBody>
        </p:sp>
        <p:sp>
          <p:nvSpPr>
            <p:cNvPr id="2076" name="TextBox 72"/>
            <p:cNvSpPr txBox="1">
              <a:spLocks noChangeArrowheads="1"/>
            </p:cNvSpPr>
            <p:nvPr/>
          </p:nvSpPr>
          <p:spPr bwMode="auto">
            <a:xfrm>
              <a:off x="-6713400" y="-5667845"/>
              <a:ext cx="111601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5400" b="1" dirty="0" smtClean="0"/>
                <a:t>ii</a:t>
              </a:r>
              <a:endParaRPr lang="zh-CN" altLang="en-US" sz="5400" b="1" dirty="0"/>
            </a:p>
          </p:txBody>
        </p:sp>
        <p:sp>
          <p:nvSpPr>
            <p:cNvPr id="2077" name="TextBox 72"/>
            <p:cNvSpPr txBox="1">
              <a:spLocks noChangeArrowheads="1"/>
            </p:cNvSpPr>
            <p:nvPr/>
          </p:nvSpPr>
          <p:spPr bwMode="auto">
            <a:xfrm>
              <a:off x="-6713400" y="-2883370"/>
              <a:ext cx="111601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5400" b="1" dirty="0" smtClean="0"/>
                <a:t>iii</a:t>
              </a:r>
              <a:endParaRPr lang="zh-CN" altLang="en-US" sz="5400" b="1" dirty="0"/>
            </a:p>
          </p:txBody>
        </p:sp>
        <p:sp>
          <p:nvSpPr>
            <p:cNvPr id="2078" name="TextBox 72"/>
            <p:cNvSpPr txBox="1">
              <a:spLocks noChangeArrowheads="1"/>
            </p:cNvSpPr>
            <p:nvPr/>
          </p:nvSpPr>
          <p:spPr bwMode="auto">
            <a:xfrm>
              <a:off x="-6713400" y="-98895"/>
              <a:ext cx="1116013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5400" b="1" dirty="0" smtClean="0"/>
                <a:t>iv</a:t>
              </a:r>
              <a:endParaRPr lang="zh-CN" altLang="en-US" sz="5400" b="1" dirty="0"/>
            </a:p>
          </p:txBody>
        </p:sp>
        <p:sp>
          <p:nvSpPr>
            <p:cNvPr id="2093" name="TextBox 72"/>
            <p:cNvSpPr txBox="1">
              <a:spLocks noChangeArrowheads="1"/>
            </p:cNvSpPr>
            <p:nvPr/>
          </p:nvSpPr>
          <p:spPr bwMode="auto">
            <a:xfrm rot="16200000">
              <a:off x="16115392" y="-8698432"/>
              <a:ext cx="2847975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000"/>
                <a:t>No Filter</a:t>
              </a:r>
            </a:p>
            <a:p>
              <a:pPr algn="ctr" eaLnBrk="1" hangingPunct="1"/>
              <a:r>
                <a:rPr lang="en-US" altLang="zh-CN" sz="4000"/>
                <a:t>FOV</a:t>
              </a:r>
            </a:p>
          </p:txBody>
        </p:sp>
        <p:sp>
          <p:nvSpPr>
            <p:cNvPr id="2094" name="TextBox 72"/>
            <p:cNvSpPr txBox="1">
              <a:spLocks noChangeArrowheads="1"/>
            </p:cNvSpPr>
            <p:nvPr/>
          </p:nvSpPr>
          <p:spPr bwMode="auto">
            <a:xfrm rot="16200000">
              <a:off x="16115392" y="-5928245"/>
              <a:ext cx="2847975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000"/>
                <a:t>Hanning</a:t>
              </a:r>
            </a:p>
            <a:p>
              <a:pPr algn="ctr" eaLnBrk="1" hangingPunct="1"/>
              <a:r>
                <a:rPr lang="en-US" altLang="zh-CN" sz="4000"/>
                <a:t>FOV</a:t>
              </a:r>
            </a:p>
          </p:txBody>
        </p:sp>
        <p:sp>
          <p:nvSpPr>
            <p:cNvPr id="2095" name="TextBox 72"/>
            <p:cNvSpPr txBox="1">
              <a:spLocks noChangeArrowheads="1"/>
            </p:cNvSpPr>
            <p:nvPr/>
          </p:nvSpPr>
          <p:spPr bwMode="auto">
            <a:xfrm rot="16200000">
              <a:off x="16115392" y="-3134245"/>
              <a:ext cx="2847975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000"/>
                <a:t>Hamming</a:t>
              </a:r>
            </a:p>
            <a:p>
              <a:pPr algn="ctr" eaLnBrk="1" hangingPunct="1"/>
              <a:r>
                <a:rPr lang="en-US" altLang="zh-CN" sz="4000"/>
                <a:t>FOV</a:t>
              </a:r>
            </a:p>
          </p:txBody>
        </p:sp>
        <p:sp>
          <p:nvSpPr>
            <p:cNvPr id="2096" name="TextBox 72"/>
            <p:cNvSpPr txBox="1">
              <a:spLocks noChangeArrowheads="1"/>
            </p:cNvSpPr>
            <p:nvPr/>
          </p:nvSpPr>
          <p:spPr bwMode="auto">
            <a:xfrm rot="16200000">
              <a:off x="16115392" y="-391045"/>
              <a:ext cx="2847976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000"/>
                <a:t>Blackman</a:t>
              </a:r>
            </a:p>
            <a:p>
              <a:pPr algn="ctr" eaLnBrk="1" hangingPunct="1"/>
              <a:r>
                <a:rPr lang="en-US" altLang="zh-CN" sz="4000"/>
                <a:t>FOV</a:t>
              </a:r>
            </a:p>
          </p:txBody>
        </p:sp>
        <p:pic>
          <p:nvPicPr>
            <p:cNvPr id="2054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5669247" y="-9473463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6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5669190" y="-6665913"/>
              <a:ext cx="2743086" cy="274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8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5669247" y="-3856888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0" name="图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5669247" y="-1048600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5" name="图片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5669247" y="1745400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5" name="图片 1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866599" y="-9473463"/>
              <a:ext cx="2743201" cy="2741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7" name="图片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866542" y="-6665913"/>
              <a:ext cx="2743086" cy="2741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9" name="图片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866599" y="-3856888"/>
              <a:ext cx="2743201" cy="2741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1" name="图片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866599" y="-1048601"/>
              <a:ext cx="2743201" cy="2741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6" name="图片 1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2866599" y="1745400"/>
              <a:ext cx="2743201" cy="2741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6" name="图片 2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65019" y="-9473463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8" name="图片 2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66606" y="-6665176"/>
              <a:ext cx="2741613" cy="2740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0" name="图片 2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65019" y="-3856888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2" name="图片 3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65019" y="-1048600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7" name="图片 31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65019" y="1745400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7" name="图片 2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66319" y="-9473463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69" name="图片 2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67907" y="-6664383"/>
              <a:ext cx="2740025" cy="27385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1" name="图片 30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66319" y="-3856888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73" name="图片 32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66319" y="-1048600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8" name="图片 32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566319" y="1745400"/>
              <a:ext cx="2743200" cy="2741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7" name="图片 1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63950" y="-947420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8" name="图片 2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63950" y="-666591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99" name="图片 3"/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63950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0" name="图片 7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63950" y="-1049338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9" name="图片 7"/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-63950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1" name="图片 8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367619" y="-947261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2" name="图片 9"/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367619" y="-666591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3" name="图片 11"/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367619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4" name="图片 12"/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367619" y="-1049338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10" name="图片 12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1367619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11" name="TextBox 72"/>
            <p:cNvSpPr txBox="1">
              <a:spLocks noChangeArrowheads="1"/>
            </p:cNvSpPr>
            <p:nvPr/>
          </p:nvSpPr>
          <p:spPr bwMode="auto">
            <a:xfrm rot="16200000">
              <a:off x="16315417" y="2455343"/>
              <a:ext cx="2447925" cy="1323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000"/>
                <a:t>No Filter</a:t>
              </a:r>
            </a:p>
            <a:p>
              <a:pPr algn="ctr" eaLnBrk="1" hangingPunct="1"/>
              <a:r>
                <a:rPr lang="en-US" altLang="zh-CN" sz="4000"/>
                <a:t>MDD</a:t>
              </a:r>
            </a:p>
          </p:txBody>
        </p:sp>
        <p:sp>
          <p:nvSpPr>
            <p:cNvPr id="2112" name="TextBox 72"/>
            <p:cNvSpPr txBox="1">
              <a:spLocks noChangeArrowheads="1"/>
            </p:cNvSpPr>
            <p:nvPr/>
          </p:nvSpPr>
          <p:spPr bwMode="auto">
            <a:xfrm>
              <a:off x="-6713400" y="2906243"/>
              <a:ext cx="1116013" cy="923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5400" b="1" dirty="0" smtClean="0"/>
                <a:t>v</a:t>
              </a:r>
              <a:endParaRPr lang="zh-CN" altLang="en-US" sz="5400" b="1" dirty="0"/>
            </a:p>
          </p:txBody>
        </p:sp>
        <p:pic>
          <p:nvPicPr>
            <p:cNvPr id="65" name="图片 1"/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38698" y="-947420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" name="图片 2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38698" y="-666591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图片 3"/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38698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图片 7"/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38698" y="-1049338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图片 7"/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738698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" name="图片 1"/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168920" y="-9474200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图片 2"/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168920" y="-666591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图片 3"/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168920" y="-3857625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0" name="图片 7"/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168920" y="-1049338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图片 7"/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168920" y="1744663"/>
              <a:ext cx="274320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5" name="TextBox 72"/>
          <p:cNvSpPr txBox="1">
            <a:spLocks noChangeArrowheads="1"/>
          </p:cNvSpPr>
          <p:nvPr/>
        </p:nvSpPr>
        <p:spPr bwMode="auto">
          <a:xfrm>
            <a:off x="13827856" y="-11044608"/>
            <a:ext cx="3425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dirty="0" smtClean="0"/>
              <a:t>ODF Peaks</a:t>
            </a:r>
            <a:endParaRPr lang="zh-CN" altLang="en-US" sz="4800" dirty="0"/>
          </a:p>
        </p:txBody>
      </p:sp>
      <p:sp>
        <p:nvSpPr>
          <p:cNvPr id="89" name="矩形 88"/>
          <p:cNvSpPr/>
          <p:nvPr/>
        </p:nvSpPr>
        <p:spPr bwMode="auto">
          <a:xfrm>
            <a:off x="-71722" y="8478699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0" name="矩形 89"/>
          <p:cNvSpPr/>
          <p:nvPr/>
        </p:nvSpPr>
        <p:spPr bwMode="auto">
          <a:xfrm>
            <a:off x="-71722" y="11286987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1" name="矩形 90"/>
          <p:cNvSpPr/>
          <p:nvPr/>
        </p:nvSpPr>
        <p:spPr bwMode="auto">
          <a:xfrm>
            <a:off x="-71722" y="14095274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2" name="矩形 91"/>
          <p:cNvSpPr/>
          <p:nvPr/>
        </p:nvSpPr>
        <p:spPr bwMode="auto">
          <a:xfrm>
            <a:off x="-71722" y="5670412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3" name="矩形 92"/>
          <p:cNvSpPr/>
          <p:nvPr/>
        </p:nvSpPr>
        <p:spPr bwMode="auto">
          <a:xfrm>
            <a:off x="11364131" y="14095274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4" name="矩形 93"/>
          <p:cNvSpPr/>
          <p:nvPr/>
        </p:nvSpPr>
        <p:spPr bwMode="auto">
          <a:xfrm>
            <a:off x="11364131" y="8478699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5" name="矩形 94"/>
          <p:cNvSpPr/>
          <p:nvPr/>
        </p:nvSpPr>
        <p:spPr bwMode="auto">
          <a:xfrm>
            <a:off x="11364131" y="11286987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6" name="矩形 95"/>
          <p:cNvSpPr/>
          <p:nvPr/>
        </p:nvSpPr>
        <p:spPr bwMode="auto">
          <a:xfrm>
            <a:off x="11364131" y="5671999"/>
            <a:ext cx="2743200" cy="27416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7" name="TextBox 72"/>
          <p:cNvSpPr txBox="1">
            <a:spLocks noChangeArrowheads="1"/>
          </p:cNvSpPr>
          <p:nvPr/>
        </p:nvSpPr>
        <p:spPr bwMode="auto">
          <a:xfrm>
            <a:off x="-685788" y="4725144"/>
            <a:ext cx="1267461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DSI-11-b10k In </a:t>
            </a:r>
            <a:r>
              <a:rPr lang="en-US" altLang="zh-CN" sz="5400" b="1" dirty="0"/>
              <a:t>Vivo (</a:t>
            </a:r>
            <a:r>
              <a:rPr lang="en-US" altLang="zh-CN" sz="5400" b="1" dirty="0" err="1" smtClean="0"/>
              <a:t>G</a:t>
            </a:r>
            <a:r>
              <a:rPr lang="en-US" altLang="zh-CN" sz="5400" b="1" baseline="-25000" dirty="0" err="1" smtClean="0"/>
              <a:t>max</a:t>
            </a:r>
            <a:r>
              <a:rPr lang="en-US" altLang="zh-CN" sz="5400" b="1" dirty="0" smtClean="0"/>
              <a:t>=225mT/m)</a:t>
            </a:r>
            <a:endParaRPr lang="en-US" altLang="zh-CN" sz="5400" b="1" dirty="0"/>
          </a:p>
        </p:txBody>
      </p:sp>
      <p:sp>
        <p:nvSpPr>
          <p:cNvPr id="98" name="TextBox 72"/>
          <p:cNvSpPr txBox="1">
            <a:spLocks noChangeArrowheads="1"/>
          </p:cNvSpPr>
          <p:nvPr/>
        </p:nvSpPr>
        <p:spPr bwMode="auto">
          <a:xfrm>
            <a:off x="-6713400" y="6692292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vi</a:t>
            </a:r>
            <a:endParaRPr lang="zh-CN" altLang="en-US" sz="5400" b="1" dirty="0"/>
          </a:p>
        </p:txBody>
      </p:sp>
      <p:sp>
        <p:nvSpPr>
          <p:cNvPr id="99" name="TextBox 72"/>
          <p:cNvSpPr txBox="1">
            <a:spLocks noChangeArrowheads="1"/>
          </p:cNvSpPr>
          <p:nvPr/>
        </p:nvSpPr>
        <p:spPr bwMode="auto">
          <a:xfrm>
            <a:off x="-6713400" y="9476767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vii</a:t>
            </a:r>
            <a:endParaRPr lang="zh-CN" altLang="en-US" sz="5400" b="1" dirty="0"/>
          </a:p>
        </p:txBody>
      </p:sp>
      <p:sp>
        <p:nvSpPr>
          <p:cNvPr id="100" name="TextBox 72"/>
          <p:cNvSpPr txBox="1">
            <a:spLocks noChangeArrowheads="1"/>
          </p:cNvSpPr>
          <p:nvPr/>
        </p:nvSpPr>
        <p:spPr bwMode="auto">
          <a:xfrm>
            <a:off x="-7093296" y="12261242"/>
            <a:ext cx="149590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viii</a:t>
            </a:r>
            <a:endParaRPr lang="zh-CN" altLang="en-US" sz="5400" b="1" dirty="0"/>
          </a:p>
        </p:txBody>
      </p:sp>
      <p:sp>
        <p:nvSpPr>
          <p:cNvPr id="101" name="TextBox 72"/>
          <p:cNvSpPr txBox="1">
            <a:spLocks noChangeArrowheads="1"/>
          </p:cNvSpPr>
          <p:nvPr/>
        </p:nvSpPr>
        <p:spPr bwMode="auto">
          <a:xfrm>
            <a:off x="-6713400" y="15045717"/>
            <a:ext cx="11160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ix</a:t>
            </a:r>
            <a:endParaRPr lang="zh-CN" altLang="en-US" sz="5400" b="1" dirty="0"/>
          </a:p>
        </p:txBody>
      </p:sp>
      <p:sp>
        <p:nvSpPr>
          <p:cNvPr id="114" name="TextBox 72"/>
          <p:cNvSpPr txBox="1">
            <a:spLocks noChangeArrowheads="1"/>
          </p:cNvSpPr>
          <p:nvPr/>
        </p:nvSpPr>
        <p:spPr bwMode="auto">
          <a:xfrm rot="16200000">
            <a:off x="16115392" y="6446180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15" name="TextBox 72"/>
          <p:cNvSpPr txBox="1">
            <a:spLocks noChangeArrowheads="1"/>
          </p:cNvSpPr>
          <p:nvPr/>
        </p:nvSpPr>
        <p:spPr bwMode="auto">
          <a:xfrm rot="16200000">
            <a:off x="16115392" y="9216367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Hanning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16" name="TextBox 72"/>
          <p:cNvSpPr txBox="1">
            <a:spLocks noChangeArrowheads="1"/>
          </p:cNvSpPr>
          <p:nvPr/>
        </p:nvSpPr>
        <p:spPr bwMode="auto">
          <a:xfrm rot="16200000">
            <a:off x="16115392" y="12010367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Hamming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17" name="TextBox 72"/>
          <p:cNvSpPr txBox="1">
            <a:spLocks noChangeArrowheads="1"/>
          </p:cNvSpPr>
          <p:nvPr/>
        </p:nvSpPr>
        <p:spPr bwMode="auto">
          <a:xfrm rot="16200000">
            <a:off x="16115392" y="14753567"/>
            <a:ext cx="2847976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Blackman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pic>
        <p:nvPicPr>
          <p:cNvPr id="167" name="图片 12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5671149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8" name="图片 14"/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190" y="8478699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9" name="图片 16"/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11287724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0" name="图片 18"/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14096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" name="图片 18"/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16890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" name="图片 13"/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5671149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" name="图片 15"/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42" y="8478699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" name="图片 17"/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11287724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图片 19"/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14096011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图片 19"/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16890012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7" name="图片 25"/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5671149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8" name="图片 27"/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6606" y="8479436"/>
            <a:ext cx="2741613" cy="274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" name="图片 29"/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11287724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0" name="图片 31"/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14096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1" name="图片 31"/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16890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图片 26"/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5671149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" name="图片 28"/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7907" y="8480229"/>
            <a:ext cx="2740025" cy="27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" name="图片 30"/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11287724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图片 32"/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14096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" name="图片 32"/>
          <p:cNvPicPr>
            <a:picLocks noChangeAspect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1689001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7" name="图片 1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567041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8" name="图片 2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847869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9" name="图片 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1128698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" name="图片 7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14095274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" name="图片 7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1688927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" name="图片 8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567199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" name="图片 9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847869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4" name="图片 11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1128698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" name="图片 12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14095274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" name="图片 12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1688927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" name="TextBox 72"/>
          <p:cNvSpPr txBox="1">
            <a:spLocks noChangeArrowheads="1"/>
          </p:cNvSpPr>
          <p:nvPr/>
        </p:nvSpPr>
        <p:spPr bwMode="auto">
          <a:xfrm rot="16200000">
            <a:off x="16315417" y="17599955"/>
            <a:ext cx="24479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MDD</a:t>
            </a:r>
          </a:p>
        </p:txBody>
      </p:sp>
      <p:sp>
        <p:nvSpPr>
          <p:cNvPr id="125" name="TextBox 72"/>
          <p:cNvSpPr txBox="1">
            <a:spLocks noChangeArrowheads="1"/>
          </p:cNvSpPr>
          <p:nvPr/>
        </p:nvSpPr>
        <p:spPr bwMode="auto">
          <a:xfrm>
            <a:off x="-6713400" y="18050855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</a:t>
            </a:r>
            <a:endParaRPr lang="zh-CN" altLang="en-US" sz="5400" b="1" dirty="0"/>
          </a:p>
        </p:txBody>
      </p:sp>
      <p:pic>
        <p:nvPicPr>
          <p:cNvPr id="137" name="图片 1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567041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图片 2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847869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图片 3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1128698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0" name="图片 7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14095274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" name="图片 7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1688927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2" name="图片 1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567041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" name="图片 2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8478699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4" name="图片 3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1128698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图片 7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14095274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6" name="图片 7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1688927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" name="矩形 172"/>
          <p:cNvSpPr/>
          <p:nvPr/>
        </p:nvSpPr>
        <p:spPr bwMode="auto">
          <a:xfrm>
            <a:off x="-71722" y="23720867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4" name="矩形 173"/>
          <p:cNvSpPr/>
          <p:nvPr/>
        </p:nvSpPr>
        <p:spPr bwMode="auto">
          <a:xfrm>
            <a:off x="-71722" y="26529155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5" name="矩形 174"/>
          <p:cNvSpPr/>
          <p:nvPr/>
        </p:nvSpPr>
        <p:spPr bwMode="auto">
          <a:xfrm>
            <a:off x="-71722" y="29337442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6" name="矩形 175"/>
          <p:cNvSpPr/>
          <p:nvPr/>
        </p:nvSpPr>
        <p:spPr bwMode="auto">
          <a:xfrm>
            <a:off x="-71722" y="20912580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7" name="矩形 176"/>
          <p:cNvSpPr/>
          <p:nvPr/>
        </p:nvSpPr>
        <p:spPr bwMode="auto">
          <a:xfrm>
            <a:off x="11364131" y="29337442"/>
            <a:ext cx="2743200" cy="274320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8" name="矩形 177"/>
          <p:cNvSpPr/>
          <p:nvPr/>
        </p:nvSpPr>
        <p:spPr bwMode="auto">
          <a:xfrm>
            <a:off x="11364131" y="23720867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9" name="矩形 178"/>
          <p:cNvSpPr/>
          <p:nvPr/>
        </p:nvSpPr>
        <p:spPr bwMode="auto">
          <a:xfrm>
            <a:off x="11364131" y="26529155"/>
            <a:ext cx="2743200" cy="2743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0" name="矩形 179"/>
          <p:cNvSpPr/>
          <p:nvPr/>
        </p:nvSpPr>
        <p:spPr bwMode="auto">
          <a:xfrm>
            <a:off x="11364131" y="20914167"/>
            <a:ext cx="2743200" cy="274161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1" name="TextBox 72"/>
          <p:cNvSpPr txBox="1">
            <a:spLocks noChangeArrowheads="1"/>
          </p:cNvSpPr>
          <p:nvPr/>
        </p:nvSpPr>
        <p:spPr bwMode="auto">
          <a:xfrm>
            <a:off x="-598221" y="19931606"/>
            <a:ext cx="1249947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DSI-11-b7k In Vivo (</a:t>
            </a:r>
            <a:r>
              <a:rPr lang="en-US" altLang="zh-CN" sz="5400" b="1" dirty="0" err="1" smtClean="0"/>
              <a:t>G</a:t>
            </a:r>
            <a:r>
              <a:rPr lang="en-US" altLang="zh-CN" sz="5400" b="1" baseline="-25000" dirty="0" err="1" smtClean="0"/>
              <a:t>max</a:t>
            </a:r>
            <a:r>
              <a:rPr lang="en-US" altLang="zh-CN" sz="5400" b="1" dirty="0" smtClean="0"/>
              <a:t>=40mT/m)</a:t>
            </a:r>
            <a:endParaRPr lang="en-US" altLang="zh-CN" sz="5400" b="1" dirty="0"/>
          </a:p>
        </p:txBody>
      </p:sp>
      <p:sp>
        <p:nvSpPr>
          <p:cNvPr id="182" name="TextBox 72"/>
          <p:cNvSpPr txBox="1">
            <a:spLocks noChangeArrowheads="1"/>
          </p:cNvSpPr>
          <p:nvPr/>
        </p:nvSpPr>
        <p:spPr bwMode="auto">
          <a:xfrm>
            <a:off x="-6713400" y="21934460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</a:t>
            </a:r>
            <a:endParaRPr lang="zh-CN" altLang="en-US" sz="5400" b="1" dirty="0"/>
          </a:p>
        </p:txBody>
      </p:sp>
      <p:sp>
        <p:nvSpPr>
          <p:cNvPr id="183" name="TextBox 72"/>
          <p:cNvSpPr txBox="1">
            <a:spLocks noChangeArrowheads="1"/>
          </p:cNvSpPr>
          <p:nvPr/>
        </p:nvSpPr>
        <p:spPr bwMode="auto">
          <a:xfrm>
            <a:off x="-6713400" y="24718935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xii</a:t>
            </a:r>
            <a:endParaRPr lang="zh-CN" altLang="en-US" sz="5400" b="1" dirty="0"/>
          </a:p>
        </p:txBody>
      </p:sp>
      <p:sp>
        <p:nvSpPr>
          <p:cNvPr id="184" name="TextBox 72"/>
          <p:cNvSpPr txBox="1">
            <a:spLocks noChangeArrowheads="1"/>
          </p:cNvSpPr>
          <p:nvPr/>
        </p:nvSpPr>
        <p:spPr bwMode="auto">
          <a:xfrm>
            <a:off x="-7093296" y="27503410"/>
            <a:ext cx="149590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xiii</a:t>
            </a:r>
            <a:endParaRPr lang="zh-CN" altLang="en-US" sz="5400" b="1" dirty="0"/>
          </a:p>
        </p:txBody>
      </p:sp>
      <p:sp>
        <p:nvSpPr>
          <p:cNvPr id="185" name="TextBox 72"/>
          <p:cNvSpPr txBox="1">
            <a:spLocks noChangeArrowheads="1"/>
          </p:cNvSpPr>
          <p:nvPr/>
        </p:nvSpPr>
        <p:spPr bwMode="auto">
          <a:xfrm>
            <a:off x="-7093296" y="30287885"/>
            <a:ext cx="149590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xiv</a:t>
            </a:r>
            <a:endParaRPr lang="zh-CN" altLang="en-US" sz="5400" b="1" dirty="0"/>
          </a:p>
        </p:txBody>
      </p:sp>
      <p:sp>
        <p:nvSpPr>
          <p:cNvPr id="186" name="TextBox 72"/>
          <p:cNvSpPr txBox="1">
            <a:spLocks noChangeArrowheads="1"/>
          </p:cNvSpPr>
          <p:nvPr/>
        </p:nvSpPr>
        <p:spPr bwMode="auto">
          <a:xfrm>
            <a:off x="-4856447" y="34712718"/>
            <a:ext cx="11160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/>
              <a:t>a</a:t>
            </a:r>
            <a:endParaRPr lang="zh-CN" altLang="en-US" sz="4800" b="1"/>
          </a:p>
        </p:txBody>
      </p:sp>
      <p:sp>
        <p:nvSpPr>
          <p:cNvPr id="187" name="TextBox 72"/>
          <p:cNvSpPr txBox="1">
            <a:spLocks noChangeArrowheads="1"/>
          </p:cNvSpPr>
          <p:nvPr/>
        </p:nvSpPr>
        <p:spPr bwMode="auto">
          <a:xfrm>
            <a:off x="-1800509" y="34712718"/>
            <a:ext cx="11160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/>
              <a:t>b</a:t>
            </a:r>
            <a:endParaRPr lang="zh-CN" altLang="en-US" sz="4800" b="1"/>
          </a:p>
        </p:txBody>
      </p:sp>
      <p:sp>
        <p:nvSpPr>
          <p:cNvPr id="188" name="TextBox 72"/>
          <p:cNvSpPr txBox="1">
            <a:spLocks noChangeArrowheads="1"/>
          </p:cNvSpPr>
          <p:nvPr/>
        </p:nvSpPr>
        <p:spPr bwMode="auto">
          <a:xfrm>
            <a:off x="791878" y="34712718"/>
            <a:ext cx="11160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/>
              <a:t>c</a:t>
            </a:r>
            <a:endParaRPr lang="zh-CN" altLang="en-US" sz="4800" b="1"/>
          </a:p>
        </p:txBody>
      </p:sp>
      <p:sp>
        <p:nvSpPr>
          <p:cNvPr id="189" name="TextBox 72"/>
          <p:cNvSpPr txBox="1">
            <a:spLocks noChangeArrowheads="1"/>
          </p:cNvSpPr>
          <p:nvPr/>
        </p:nvSpPr>
        <p:spPr bwMode="auto">
          <a:xfrm>
            <a:off x="6615919" y="34712718"/>
            <a:ext cx="1117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e</a:t>
            </a:r>
            <a:endParaRPr lang="zh-CN" altLang="en-US" sz="4800" b="1" dirty="0"/>
          </a:p>
        </p:txBody>
      </p:sp>
      <p:sp>
        <p:nvSpPr>
          <p:cNvPr id="190" name="TextBox 72"/>
          <p:cNvSpPr txBox="1">
            <a:spLocks noChangeArrowheads="1"/>
          </p:cNvSpPr>
          <p:nvPr/>
        </p:nvSpPr>
        <p:spPr bwMode="auto">
          <a:xfrm>
            <a:off x="9378169" y="34712718"/>
            <a:ext cx="11160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f</a:t>
            </a:r>
            <a:endParaRPr lang="zh-CN" altLang="en-US" sz="4800" b="1" dirty="0"/>
          </a:p>
        </p:txBody>
      </p:sp>
      <p:sp>
        <p:nvSpPr>
          <p:cNvPr id="191" name="TextBox 72"/>
          <p:cNvSpPr txBox="1">
            <a:spLocks noChangeArrowheads="1"/>
          </p:cNvSpPr>
          <p:nvPr/>
        </p:nvSpPr>
        <p:spPr bwMode="auto">
          <a:xfrm>
            <a:off x="12116606" y="34712718"/>
            <a:ext cx="11160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g</a:t>
            </a:r>
            <a:endParaRPr lang="zh-CN" altLang="en-US" sz="4800" b="1" dirty="0"/>
          </a:p>
        </p:txBody>
      </p:sp>
      <p:sp>
        <p:nvSpPr>
          <p:cNvPr id="198" name="TextBox 72"/>
          <p:cNvSpPr txBox="1">
            <a:spLocks noChangeArrowheads="1"/>
          </p:cNvSpPr>
          <p:nvPr/>
        </p:nvSpPr>
        <p:spPr bwMode="auto">
          <a:xfrm rot="16200000">
            <a:off x="16115392" y="21688348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199" name="TextBox 72"/>
          <p:cNvSpPr txBox="1">
            <a:spLocks noChangeArrowheads="1"/>
          </p:cNvSpPr>
          <p:nvPr/>
        </p:nvSpPr>
        <p:spPr bwMode="auto">
          <a:xfrm rot="16200000">
            <a:off x="16115392" y="24458535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Hanning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0" name="TextBox 72"/>
          <p:cNvSpPr txBox="1">
            <a:spLocks noChangeArrowheads="1"/>
          </p:cNvSpPr>
          <p:nvPr/>
        </p:nvSpPr>
        <p:spPr bwMode="auto">
          <a:xfrm rot="16200000">
            <a:off x="16115392" y="27252535"/>
            <a:ext cx="284797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Hamming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sp>
        <p:nvSpPr>
          <p:cNvPr id="201" name="TextBox 72"/>
          <p:cNvSpPr txBox="1">
            <a:spLocks noChangeArrowheads="1"/>
          </p:cNvSpPr>
          <p:nvPr/>
        </p:nvSpPr>
        <p:spPr bwMode="auto">
          <a:xfrm rot="16200000">
            <a:off x="16115392" y="29995735"/>
            <a:ext cx="2847976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Blackman</a:t>
            </a:r>
          </a:p>
          <a:p>
            <a:pPr algn="ctr" eaLnBrk="1" hangingPunct="1"/>
            <a:r>
              <a:rPr lang="en-US" altLang="zh-CN" sz="4000"/>
              <a:t>FOV</a:t>
            </a:r>
          </a:p>
        </p:txBody>
      </p:sp>
      <p:pic>
        <p:nvPicPr>
          <p:cNvPr id="251" name="图片 12"/>
          <p:cNvPicPr>
            <a:picLocks noChangeAspect="1"/>
          </p:cNvPicPr>
          <p:nvPr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20913317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2" name="图片 14"/>
          <p:cNvPicPr>
            <a:picLocks noChangeAspect="1"/>
          </p:cNvPicPr>
          <p:nvPr/>
        </p:nvPicPr>
        <p:blipFill>
          <a:blip r:embed="rId8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190" y="23720867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3" name="图片 16"/>
          <p:cNvPicPr>
            <a:picLocks noChangeAspect="1"/>
          </p:cNvPicPr>
          <p:nvPr/>
        </p:nvPicPr>
        <p:blipFill>
          <a:blip r:embed="rId8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2652989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4" name="图片 18"/>
          <p:cNvPicPr>
            <a:picLocks noChangeAspect="1"/>
          </p:cNvPicPr>
          <p:nvPr/>
        </p:nvPicPr>
        <p:blipFill>
          <a:blip r:embed="rId8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29338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5" name="图片 18"/>
          <p:cNvPicPr>
            <a:picLocks noChangeAspect="1"/>
          </p:cNvPicPr>
          <p:nvPr/>
        </p:nvPicPr>
        <p:blipFill>
          <a:blip r:embed="rId8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5669247" y="32132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" name="图片 13"/>
          <p:cNvPicPr>
            <a:picLocks noChangeAspect="1"/>
          </p:cNvPicPr>
          <p:nvPr/>
        </p:nvPicPr>
        <p:blipFill>
          <a:blip r:embed="rId8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20913317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" name="图片 15"/>
          <p:cNvPicPr>
            <a:picLocks noChangeAspect="1"/>
          </p:cNvPicPr>
          <p:nvPr/>
        </p:nvPicPr>
        <p:blipFill>
          <a:blip r:embed="rId8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42" y="23720867"/>
            <a:ext cx="2743086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8" name="图片 17"/>
          <p:cNvPicPr>
            <a:picLocks noChangeAspect="1"/>
          </p:cNvPicPr>
          <p:nvPr/>
        </p:nvPicPr>
        <p:blipFill>
          <a:blip r:embed="rId8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26529892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9" name="图片 19"/>
          <p:cNvPicPr>
            <a:picLocks noChangeAspect="1"/>
          </p:cNvPicPr>
          <p:nvPr/>
        </p:nvPicPr>
        <p:blipFill>
          <a:blip r:embed="rId9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29338179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0" name="图片 19"/>
          <p:cNvPicPr>
            <a:picLocks noChangeAspect="1"/>
          </p:cNvPicPr>
          <p:nvPr/>
        </p:nvPicPr>
        <p:blipFill>
          <a:blip r:embed="rId9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2866599" y="32132180"/>
            <a:ext cx="2743201" cy="2741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1" name="图片 25"/>
          <p:cNvPicPr>
            <a:picLocks noChangeAspect="1"/>
          </p:cNvPicPr>
          <p:nvPr/>
        </p:nvPicPr>
        <p:blipFill>
          <a:blip r:embed="rId9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20913317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2" name="图片 27"/>
          <p:cNvPicPr>
            <a:picLocks noChangeAspect="1"/>
          </p:cNvPicPr>
          <p:nvPr/>
        </p:nvPicPr>
        <p:blipFill>
          <a:blip r:embed="rId9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6606" y="23721604"/>
            <a:ext cx="2741613" cy="2740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3" name="图片 29"/>
          <p:cNvPicPr>
            <a:picLocks noChangeAspect="1"/>
          </p:cNvPicPr>
          <p:nvPr/>
        </p:nvPicPr>
        <p:blipFill>
          <a:blip r:embed="rId9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2652989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4" name="图片 31"/>
          <p:cNvPicPr>
            <a:picLocks noChangeAspect="1"/>
          </p:cNvPicPr>
          <p:nvPr/>
        </p:nvPicPr>
        <p:blipFill>
          <a:blip r:embed="rId9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29338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" name="图片 31"/>
          <p:cNvPicPr>
            <a:picLocks noChangeAspect="1"/>
          </p:cNvPicPr>
          <p:nvPr/>
        </p:nvPicPr>
        <p:blipFill>
          <a:blip r:embed="rId9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65019" y="32132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6" name="图片 26"/>
          <p:cNvPicPr>
            <a:picLocks noChangeAspect="1"/>
          </p:cNvPicPr>
          <p:nvPr/>
        </p:nvPicPr>
        <p:blipFill>
          <a:blip r:embed="rId9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20913317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" name="图片 28"/>
          <p:cNvPicPr>
            <a:picLocks noChangeAspect="1"/>
          </p:cNvPicPr>
          <p:nvPr/>
        </p:nvPicPr>
        <p:blipFill>
          <a:blip r:embed="rId9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7907" y="23722397"/>
            <a:ext cx="2740025" cy="27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8" name="图片 30"/>
          <p:cNvPicPr>
            <a:picLocks noChangeAspect="1"/>
          </p:cNvPicPr>
          <p:nvPr/>
        </p:nvPicPr>
        <p:blipFill>
          <a:blip r:embed="rId9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26529892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9" name="图片 32"/>
          <p:cNvPicPr>
            <a:picLocks noChangeAspect="1"/>
          </p:cNvPicPr>
          <p:nvPr/>
        </p:nvPicPr>
        <p:blipFill>
          <a:blip r:embed="rId10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29338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0" name="图片 32"/>
          <p:cNvPicPr>
            <a:picLocks noChangeAspect="1"/>
          </p:cNvPicPr>
          <p:nvPr/>
        </p:nvPicPr>
        <p:blipFill>
          <a:blip r:embed="rId10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66319" y="32132180"/>
            <a:ext cx="2743200" cy="274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1" name="图片 1"/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2091258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2" name="图片 2"/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2372086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3" name="图片 3"/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2652915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4" name="图片 7"/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2933744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" name="图片 7"/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63950" y="3213144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6" name="图片 8"/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2091416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7" name="图片 9"/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2372086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" name="图片 11"/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2652915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9" name="图片 12"/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2933744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0" name="图片 12"/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367619" y="3213144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" name="TextBox 72"/>
          <p:cNvSpPr txBox="1">
            <a:spLocks noChangeArrowheads="1"/>
          </p:cNvSpPr>
          <p:nvPr/>
        </p:nvSpPr>
        <p:spPr bwMode="auto">
          <a:xfrm rot="16200000">
            <a:off x="16315417" y="32842123"/>
            <a:ext cx="2447925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000"/>
              <a:t>No Filter</a:t>
            </a:r>
          </a:p>
          <a:p>
            <a:pPr algn="ctr" eaLnBrk="1" hangingPunct="1"/>
            <a:r>
              <a:rPr lang="en-US" altLang="zh-CN" sz="4000"/>
              <a:t>MDD</a:t>
            </a:r>
          </a:p>
        </p:txBody>
      </p:sp>
      <p:sp>
        <p:nvSpPr>
          <p:cNvPr id="209" name="TextBox 72"/>
          <p:cNvSpPr txBox="1">
            <a:spLocks noChangeArrowheads="1"/>
          </p:cNvSpPr>
          <p:nvPr/>
        </p:nvSpPr>
        <p:spPr bwMode="auto">
          <a:xfrm>
            <a:off x="-6713400" y="33293023"/>
            <a:ext cx="11160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5400" b="1" dirty="0" smtClean="0"/>
              <a:t>xv</a:t>
            </a:r>
            <a:endParaRPr lang="zh-CN" altLang="en-US" sz="5400" b="1" dirty="0"/>
          </a:p>
        </p:txBody>
      </p:sp>
      <p:pic>
        <p:nvPicPr>
          <p:cNvPr id="221" name="图片 1"/>
          <p:cNvPicPr>
            <a:picLocks noChangeAspect="1"/>
          </p:cNvPicPr>
          <p:nvPr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2091258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2" name="图片 2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2372086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" name="图片 3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2652915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4" name="图片 7"/>
          <p:cNvPicPr>
            <a:picLocks noChangeAspect="1"/>
          </p:cNvPicPr>
          <p:nvPr/>
        </p:nvPicPr>
        <p:blipFill>
          <a:blip r:embed="rId1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2933744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" name="图片 7"/>
          <p:cNvPicPr>
            <a:picLocks noChangeAspect="1"/>
          </p:cNvPicPr>
          <p:nvPr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8698" y="3213144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2" name="TextBox 72"/>
          <p:cNvSpPr txBox="1">
            <a:spLocks noChangeArrowheads="1"/>
          </p:cNvSpPr>
          <p:nvPr/>
        </p:nvSpPr>
        <p:spPr bwMode="auto">
          <a:xfrm>
            <a:off x="3551498" y="34712718"/>
            <a:ext cx="11176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/>
              <a:t>d</a:t>
            </a:r>
            <a:endParaRPr lang="zh-CN" altLang="en-US" sz="4800" b="1" dirty="0"/>
          </a:p>
        </p:txBody>
      </p:sp>
      <p:pic>
        <p:nvPicPr>
          <p:cNvPr id="216" name="图片 1"/>
          <p:cNvPicPr>
            <a:picLocks noChangeAspect="1"/>
          </p:cNvPicPr>
          <p:nvPr/>
        </p:nvPicPr>
        <p:blipFill>
          <a:blip r:embed="rId1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2091258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7" name="图片 2"/>
          <p:cNvPicPr>
            <a:picLocks noChangeAspect="1"/>
          </p:cNvPicPr>
          <p:nvPr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23720867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8" name="图片 3"/>
          <p:cNvPicPr>
            <a:picLocks noChangeAspect="1"/>
          </p:cNvPicPr>
          <p:nvPr/>
        </p:nvPicPr>
        <p:blipFill>
          <a:blip r:embed="rId1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26529155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9" name="图片 7"/>
          <p:cNvPicPr>
            <a:picLocks noChangeAspect="1"/>
          </p:cNvPicPr>
          <p:nvPr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29337442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0" name="图片 7"/>
          <p:cNvPicPr>
            <a:picLocks noChangeAspect="1"/>
          </p:cNvPicPr>
          <p:nvPr/>
        </p:nvPicPr>
        <p:blipFill>
          <a:blip r:embed="rId1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68920" y="32131443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" name="TextBox 72"/>
          <p:cNvSpPr txBox="1">
            <a:spLocks noChangeArrowheads="1"/>
          </p:cNvSpPr>
          <p:nvPr/>
        </p:nvSpPr>
        <p:spPr bwMode="auto">
          <a:xfrm>
            <a:off x="14982514" y="34712718"/>
            <a:ext cx="111601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4800" b="1" dirty="0" smtClean="0"/>
              <a:t>h</a:t>
            </a:r>
            <a:endParaRPr lang="zh-CN" altLang="en-US" sz="4800" b="1" dirty="0"/>
          </a:p>
        </p:txBody>
      </p:sp>
      <p:pic>
        <p:nvPicPr>
          <p:cNvPr id="202" name="图片 201"/>
          <p:cNvPicPr>
            <a:picLocks noChangeAspect="1"/>
          </p:cNvPicPr>
          <p:nvPr/>
        </p:nvPicPr>
        <p:blipFill>
          <a:blip r:embed="rId1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3692" y="-10430444"/>
            <a:ext cx="1067632" cy="113707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2483</TotalTime>
  <Pages>0</Pages>
  <Words>95</Words>
  <Characters>0</Characters>
  <Application>Microsoft Office PowerPoint</Application>
  <DocSecurity>0</DocSecurity>
  <PresentationFormat>全屏显示(4:3)</PresentationFormat>
  <Lines>0</Lines>
  <Paragraphs>66</Paragraphs>
  <Slides>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默认设计模板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Seven</dc:creator>
  <cp:lastModifiedBy>Administrator</cp:lastModifiedBy>
  <cp:revision>183</cp:revision>
  <dcterms:created xsi:type="dcterms:W3CDTF">2012-06-06T01:30:27Z</dcterms:created>
  <dcterms:modified xsi:type="dcterms:W3CDTF">2015-09-15T00:13:53Z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2052-8.1.0.2424</vt:lpwstr>
  </property>
</Properties>
</file>